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272" r:id="rId4"/>
    <p:sldId id="258" r:id="rId5"/>
    <p:sldId id="271" r:id="rId6"/>
    <p:sldId id="270" r:id="rId7"/>
    <p:sldId id="273" r:id="rId8"/>
    <p:sldId id="275" r:id="rId9"/>
    <p:sldId id="274" r:id="rId10"/>
    <p:sldId id="269" r:id="rId11"/>
    <p:sldId id="260" r:id="rId12"/>
    <p:sldId id="259" r:id="rId13"/>
    <p:sldId id="276" r:id="rId14"/>
    <p:sldId id="262" r:id="rId15"/>
    <p:sldId id="263" r:id="rId16"/>
    <p:sldId id="278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83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5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4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7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8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9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F2CE6-DC37-42C5-A2F1-71328B90A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7895" y="130595"/>
            <a:ext cx="4203076" cy="2072369"/>
          </a:xfrm>
        </p:spPr>
        <p:txBody>
          <a:bodyPr anchor="b">
            <a:normAutofit/>
          </a:bodyPr>
          <a:lstStyle/>
          <a:p>
            <a:r>
              <a:rPr lang="es-E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Instalaciones Zara Comercial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0CA66E-B402-4230-9645-066245F4D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565208"/>
            <a:ext cx="3933306" cy="1208141"/>
          </a:xfrm>
        </p:spPr>
        <p:txBody>
          <a:bodyPr>
            <a:noAutofit/>
          </a:bodyPr>
          <a:lstStyle/>
          <a:p>
            <a:r>
              <a:rPr lang="es-E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Proyecto colaborativo con metodología BIM.</a:t>
            </a:r>
          </a:p>
        </p:txBody>
      </p:sp>
      <p:pic>
        <p:nvPicPr>
          <p:cNvPr id="6" name="Imagen 5" descr="Dibujo con letras blancas&#10;&#10;El contenido generado por IA puede ser incorrecto.">
            <a:extLst>
              <a:ext uri="{FF2B5EF4-FFF2-40B4-BE49-F238E27FC236}">
                <a16:creationId xmlns:a16="http://schemas.microsoft.com/office/drawing/2014/main" id="{D88AA0C5-60FD-9E7C-E4A7-546BC65CF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6" y="314623"/>
            <a:ext cx="4629386" cy="1704312"/>
          </a:xfrm>
          <a:prstGeom prst="rect">
            <a:avLst/>
          </a:prstGeom>
        </p:spPr>
      </p:pic>
      <p:pic>
        <p:nvPicPr>
          <p:cNvPr id="8" name="Imagen 7" descr="Un edificio de fondo&#10;&#10;El contenido generado por IA puede ser incorrecto.">
            <a:extLst>
              <a:ext uri="{FF2B5EF4-FFF2-40B4-BE49-F238E27FC236}">
                <a16:creationId xmlns:a16="http://schemas.microsoft.com/office/drawing/2014/main" id="{29A3D819-0616-0C2C-DDD5-D93162D5E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58" y="2333559"/>
            <a:ext cx="6336104" cy="35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2427737"/>
            <a:ext cx="2521765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 DE CUBIERTA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01E56C-5893-435C-B7D8-26CBC3AD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pic>
        <p:nvPicPr>
          <p:cNvPr id="4" name="Imagen 3" descr="Diagrama, Dibujo de ingeniería&#10;&#10;El contenido generado por IA puede ser incorrecto.">
            <a:extLst>
              <a:ext uri="{FF2B5EF4-FFF2-40B4-BE49-F238E27FC236}">
                <a16:creationId xmlns:a16="http://schemas.microsoft.com/office/drawing/2014/main" id="{578CE751-4AE6-1A0A-9BF4-A054E0367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46" y="294295"/>
            <a:ext cx="9344206" cy="61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54" y="2427737"/>
            <a:ext cx="2483333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 PLANTA TIPO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EE6384-01AB-4BBB-A4F9-410BFF3E9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pic>
        <p:nvPicPr>
          <p:cNvPr id="5" name="Imagen 4" descr="Imagen que contiene alfombra&#10;&#10;El contenido generado por IA puede ser incorrecto.">
            <a:extLst>
              <a:ext uri="{FF2B5EF4-FFF2-40B4-BE49-F238E27FC236}">
                <a16:creationId xmlns:a16="http://schemas.microsoft.com/office/drawing/2014/main" id="{DBC33390-EF45-DAE5-90A4-8B8F188E1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73255"/>
            <a:ext cx="9675391" cy="58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2427737"/>
            <a:ext cx="2521765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SUPERIOR EDIFICIO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BC38709-4F26-40E3-807A-3C4639D84419}"/>
              </a:ext>
            </a:extLst>
          </p:cNvPr>
          <p:cNvSpPr txBox="1"/>
          <p:nvPr/>
        </p:nvSpPr>
        <p:spPr>
          <a:xfrm flipH="1">
            <a:off x="5623079" y="2743166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IMAGEN REAL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FE12156-9727-48D8-97B3-CB4E7DD5C38E}"/>
              </a:ext>
            </a:extLst>
          </p:cNvPr>
          <p:cNvSpPr txBox="1"/>
          <p:nvPr/>
        </p:nvSpPr>
        <p:spPr>
          <a:xfrm>
            <a:off x="5623079" y="584060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MODELADO BIM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98C5957-F9F7-4EC4-82EF-789783A9D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pic>
        <p:nvPicPr>
          <p:cNvPr id="4" name="Imagen 3" descr="Vista de un edificio&#10;&#10;El contenido generado por IA puede ser incorrecto.">
            <a:extLst>
              <a:ext uri="{FF2B5EF4-FFF2-40B4-BE49-F238E27FC236}">
                <a16:creationId xmlns:a16="http://schemas.microsoft.com/office/drawing/2014/main" id="{E0F5FE6D-CA4E-13B9-9409-56369F88B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79" y="321113"/>
            <a:ext cx="5252868" cy="23101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3E6B80-7B4D-DA04-9ADD-98C4C4005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079" y="3396241"/>
            <a:ext cx="5252868" cy="23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77713-A3E0-7B1D-0FD6-855EF34A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F5DEC-BF97-84E4-4452-92562EC0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48" y="2376266"/>
            <a:ext cx="2772310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DETALLE DE SALA DE BOMBAS NORTE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C17F25-C50F-01E8-6157-8DB33823B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pic>
        <p:nvPicPr>
          <p:cNvPr id="4" name="Imagen 3" descr="Imagen que contiene lego, tabla, tren&#10;&#10;El contenido generado por IA puede ser incorrecto.">
            <a:extLst>
              <a:ext uri="{FF2B5EF4-FFF2-40B4-BE49-F238E27FC236}">
                <a16:creationId xmlns:a16="http://schemas.microsoft.com/office/drawing/2014/main" id="{9C8F68FE-0076-3D73-3577-F409DE681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78" y="272457"/>
            <a:ext cx="7526956" cy="3256161"/>
          </a:xfrm>
          <a:prstGeom prst="rect">
            <a:avLst/>
          </a:prstGeom>
        </p:spPr>
      </p:pic>
      <p:pic>
        <p:nvPicPr>
          <p:cNvPr id="6" name="Imagen 5" descr="Imagen que contiene tabla&#10;&#10;El contenido generado por IA puede ser incorrecto.">
            <a:extLst>
              <a:ext uri="{FF2B5EF4-FFF2-40B4-BE49-F238E27FC236}">
                <a16:creationId xmlns:a16="http://schemas.microsoft.com/office/drawing/2014/main" id="{27F636F2-DA37-D3F8-2C72-843F14AFF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78" y="3779729"/>
            <a:ext cx="7526956" cy="24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24" y="5216893"/>
            <a:ext cx="4383028" cy="13468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DE PRODUCCIÓN EN CUBIERTA CON EQUIPOS DAIKIN: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MÁQUINAS POLIVALENTES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 ENFRIADORAS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905E185-36AD-44FF-853F-F13539393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79" y="294295"/>
            <a:ext cx="1474673" cy="5429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3384C8-B097-BF5E-EB7E-00650C83E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877"/>
            <a:ext cx="12192000" cy="43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digital de una ciudad&#10;&#10;El contenido generado por IA puede ser incorrecto.">
            <a:extLst>
              <a:ext uri="{FF2B5EF4-FFF2-40B4-BE49-F238E27FC236}">
                <a16:creationId xmlns:a16="http://schemas.microsoft.com/office/drawing/2014/main" id="{94769D16-A64F-A8C9-BC26-F32C79D36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26721" b="1"/>
          <a:stretch>
            <a:fillRect/>
          </a:stretch>
        </p:blipFill>
        <p:spPr>
          <a:xfrm>
            <a:off x="349461" y="837196"/>
            <a:ext cx="4842543" cy="54478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216" y="3881580"/>
            <a:ext cx="5593307" cy="155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VISTA 3D DE EQUIPOS DE PRODUCCIÓN DAIKIN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19E6F45-C66D-467A-AC15-9B733ADE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pic>
        <p:nvPicPr>
          <p:cNvPr id="9" name="Imagen 8" descr="Imagen que contiene Mapa&#10;&#10;El contenido generado por IA puede ser incorrecto.">
            <a:extLst>
              <a:ext uri="{FF2B5EF4-FFF2-40B4-BE49-F238E27FC236}">
                <a16:creationId xmlns:a16="http://schemas.microsoft.com/office/drawing/2014/main" id="{7E58DDA9-1C40-166E-D7E0-6D91C4B5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96" y="837074"/>
            <a:ext cx="6859603" cy="29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0E6FA5-E876-7860-023D-88EA79E3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B9982-8105-6974-C0AC-4DB91C87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776" y="390795"/>
            <a:ext cx="8877600" cy="21545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PROYECTO DEL EDIFICIO HA SIDO DISEÑADO CON LOS PARÁMETROS NECESARIOS PARA LA OBTENCIÓN DE LA CERTIFICACIÓN LEED PLATINUM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647B203-C20B-AB0D-69F7-68DBF87AD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A7386B3E-0280-6AB3-26F9-85A51E07D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81" y="2741863"/>
            <a:ext cx="3839111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CEAF2-B273-0A94-E43A-6C61C8C8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69A5F-747D-B30F-78B9-7E53AC3DD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858" y="4657458"/>
            <a:ext cx="6714530" cy="15421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MUCHAS GRACIAS A TODO EL EQUIPO QUE HA HECHO ESTE PROYECTO POSIBLE.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290F574-0DED-5678-CA3F-AD0AC6EA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1387331" cy="41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Vista de una ciudad desde lo alto de un edificio&#10;&#10;El contenido generado por IA puede ser incorrecto.">
            <a:extLst>
              <a:ext uri="{FF2B5EF4-FFF2-40B4-BE49-F238E27FC236}">
                <a16:creationId xmlns:a16="http://schemas.microsoft.com/office/drawing/2014/main" id="{786209B3-2BD9-56BC-D4A1-DDB2F62F6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19964" b="1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511C30-E3BC-7F37-010C-01422E3C7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7419"/>
          <a:stretch>
            <a:fillRect/>
          </a:stretch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12" name="Imagen 11" descr="Una persona en frente de un edificio&#10;&#10;El contenido generado por IA puede ser incorrecto.">
            <a:extLst>
              <a:ext uri="{FF2B5EF4-FFF2-40B4-BE49-F238E27FC236}">
                <a16:creationId xmlns:a16="http://schemas.microsoft.com/office/drawing/2014/main" id="{8DAF57C5-8373-8903-D4CC-918B53AFE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r="20501" b="-3"/>
          <a:stretch>
            <a:fillRect/>
          </a:stretch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2827902"/>
            <a:ext cx="5316995" cy="146977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DISEÑO DE EDIFICIO (exterior)</a:t>
            </a:r>
          </a:p>
        </p:txBody>
      </p:sp>
      <p:pic>
        <p:nvPicPr>
          <p:cNvPr id="9" name="Imagen 8" descr="Un edificio de fondo&#10;&#10;El contenido generado por IA puede ser incorrecto.">
            <a:extLst>
              <a:ext uri="{FF2B5EF4-FFF2-40B4-BE49-F238E27FC236}">
                <a16:creationId xmlns:a16="http://schemas.microsoft.com/office/drawing/2014/main" id="{E40C49DA-167A-07D0-6720-A29111F25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6" r="17269" b="-3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2007B6-3E07-4E6C-9303-3B95A5B6E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ECF9B-71D6-0883-70D1-FB45AABC6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caminando, parado, equipaje&#10;&#10;El contenido generado por IA puede ser incorrecto.">
            <a:extLst>
              <a:ext uri="{FF2B5EF4-FFF2-40B4-BE49-F238E27FC236}">
                <a16:creationId xmlns:a16="http://schemas.microsoft.com/office/drawing/2014/main" id="{78404693-4E60-2BB0-56A4-F47A7F7CB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2" r="4285" b="1"/>
          <a:stretch>
            <a:fillRect/>
          </a:stretch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0" name="Imagen 9" descr="Un grupo de personas en el interior de un edificio&#10;&#10;El contenido generado por IA puede ser incorrecto.">
            <a:extLst>
              <a:ext uri="{FF2B5EF4-FFF2-40B4-BE49-F238E27FC236}">
                <a16:creationId xmlns:a16="http://schemas.microsoft.com/office/drawing/2014/main" id="{31737676-0D61-EF0F-950D-41CF1160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3" r="16223" b="1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Imagen 12" descr="Imagen que contiene interior, edificio, grande, tabla&#10;&#10;El contenido generado por IA puede ser incorrecto.">
            <a:extLst>
              <a:ext uri="{FF2B5EF4-FFF2-40B4-BE49-F238E27FC236}">
                <a16:creationId xmlns:a16="http://schemas.microsoft.com/office/drawing/2014/main" id="{986C512E-3CC5-0E88-BD62-407D72732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6905" b="2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649E43-486A-F710-90E5-1C139873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1" y="1527048"/>
            <a:ext cx="5320953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DISEÑO DE EDIFICIO (interior)</a:t>
            </a:r>
          </a:p>
        </p:txBody>
      </p:sp>
      <p:pic>
        <p:nvPicPr>
          <p:cNvPr id="5" name="Imagen 4" descr="Dibujo con letras blancas&#10;&#10;El contenido generado por IA puede ser incorrecto.">
            <a:extLst>
              <a:ext uri="{FF2B5EF4-FFF2-40B4-BE49-F238E27FC236}">
                <a16:creationId xmlns:a16="http://schemas.microsoft.com/office/drawing/2014/main" id="{0DC08C12-9328-1247-45C3-AA15EB38F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5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4B088-2395-4754-96A7-E60D9A7B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03" y="1424579"/>
            <a:ext cx="2407832" cy="7148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DEL EDIFICIO: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53E5C3E-0B7B-4463-86E1-9F0B7E652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29A7EDA-FBD5-4263-8DED-684AC1888FFE}"/>
              </a:ext>
            </a:extLst>
          </p:cNvPr>
          <p:cNvSpPr txBox="1">
            <a:spLocks/>
          </p:cNvSpPr>
          <p:nvPr/>
        </p:nvSpPr>
        <p:spPr>
          <a:xfrm>
            <a:off x="2667535" y="636132"/>
            <a:ext cx="6856929" cy="102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CONSTRUIDA: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 SIN URBANIZACIÓN: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173.860 m²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CON URBANIZACIÓN: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250.000 m²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203595-728A-7F42-EFAE-A08CE94AB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857" y="-2437047"/>
            <a:ext cx="1474673" cy="54290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E82AF8A-A460-FE8B-B2E5-08EA77B6CEE1}"/>
              </a:ext>
            </a:extLst>
          </p:cNvPr>
          <p:cNvSpPr txBox="1">
            <a:spLocks/>
          </p:cNvSpPr>
          <p:nvPr/>
        </p:nvSpPr>
        <p:spPr>
          <a:xfrm>
            <a:off x="2667535" y="2089813"/>
            <a:ext cx="7507128" cy="714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DE LAS INSTALACIÓN DE PRODUCCIÓN DE CLIMA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A9A1BAC-E55A-385D-35D6-FB5F053F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535" y="2804635"/>
            <a:ext cx="9439836" cy="1572002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A9138244-6763-2E75-B1B0-984DC96A22F9}"/>
              </a:ext>
            </a:extLst>
          </p:cNvPr>
          <p:cNvSpPr txBox="1">
            <a:spLocks/>
          </p:cNvSpPr>
          <p:nvPr/>
        </p:nvSpPr>
        <p:spPr>
          <a:xfrm>
            <a:off x="2667535" y="4992284"/>
            <a:ext cx="6856929" cy="102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POTÉNCIA ELÉCTRICA: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CENTROS DE TRANSFORMACION CON POTÉNCIA TOTAL INSTALADA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4800 kVA</a:t>
            </a:r>
          </a:p>
        </p:txBody>
      </p:sp>
    </p:spTree>
    <p:extLst>
      <p:ext uri="{BB962C8B-B14F-4D97-AF65-F5344CB8AC3E}">
        <p14:creationId xmlns:p14="http://schemas.microsoft.com/office/powerpoint/2010/main" val="39846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283184-D21E-F81B-2995-E51A7A71E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16E08-62CE-81C0-1A9E-896E79C6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2" y="2450596"/>
            <a:ext cx="2407832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OBTENIDOS DE MODELADO BIM: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42768B4-F497-D9B3-D190-DF4B8FF6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CB739AC-D503-DAD8-F9D2-BABEBE559A68}"/>
              </a:ext>
            </a:extLst>
          </p:cNvPr>
          <p:cNvSpPr txBox="1">
            <a:spLocks/>
          </p:cNvSpPr>
          <p:nvPr/>
        </p:nvSpPr>
        <p:spPr>
          <a:xfrm>
            <a:off x="4985610" y="565745"/>
            <a:ext cx="6856929" cy="3560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 CONDUCTOS: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6FF35A-C950-BB42-6876-A63E42DA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857" y="-2437047"/>
            <a:ext cx="1474673" cy="5429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E6E977-014F-6C57-AEFC-7198D6FD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661" y="1066398"/>
            <a:ext cx="6700687" cy="119931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2A0EC65-FD29-79A7-0FE1-C13CE1CC0F0D}"/>
              </a:ext>
            </a:extLst>
          </p:cNvPr>
          <p:cNvSpPr txBox="1">
            <a:spLocks/>
          </p:cNvSpPr>
          <p:nvPr/>
        </p:nvSpPr>
        <p:spPr>
          <a:xfrm>
            <a:off x="4985610" y="2607055"/>
            <a:ext cx="3513497" cy="3560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 TUBERÍAS: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ECEB168-BE4B-9022-7B1E-EA66159C1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61" y="3128629"/>
            <a:ext cx="3176614" cy="1150947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1D065651-263A-F93B-919A-E280A2068166}"/>
              </a:ext>
            </a:extLst>
          </p:cNvPr>
          <p:cNvSpPr txBox="1">
            <a:spLocks/>
          </p:cNvSpPr>
          <p:nvPr/>
        </p:nvSpPr>
        <p:spPr>
          <a:xfrm>
            <a:off x="8374619" y="2607055"/>
            <a:ext cx="3817381" cy="3560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 TUBERÍAS CLIMA: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BBDF82B-3509-774C-D5FE-FCDE9A9A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619" y="3128629"/>
            <a:ext cx="3238729" cy="1194037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6EE9CF65-8D29-321C-E9C3-02260EDD370B}"/>
              </a:ext>
            </a:extLst>
          </p:cNvPr>
          <p:cNvSpPr txBox="1">
            <a:spLocks/>
          </p:cNvSpPr>
          <p:nvPr/>
        </p:nvSpPr>
        <p:spPr>
          <a:xfrm>
            <a:off x="4985610" y="5052428"/>
            <a:ext cx="4196892" cy="765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 BANDEJAS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ELÉCTRICAS: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9A5E9F1-8B6C-3E5E-3753-C6BF44D44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619" y="4931195"/>
            <a:ext cx="3238729" cy="11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85851-930D-3C3F-C8BD-BC50755B7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ersonas en frente de un edificio&#10;&#10;El contenido generado por IA puede ser incorrecto.">
            <a:extLst>
              <a:ext uri="{FF2B5EF4-FFF2-40B4-BE49-F238E27FC236}">
                <a16:creationId xmlns:a16="http://schemas.microsoft.com/office/drawing/2014/main" id="{CF6FA13D-2FCE-9121-5589-01494193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FD5348-ED3D-BD79-A83D-FF91AA9B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165" y="264423"/>
            <a:ext cx="5907818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ESTADO OBRA A 27 DE JULIO 2025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(FECHA FINALIZACIÓN SEPTIEMBRE 2025)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08D76D4-4605-7248-7F29-67CCE2594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959D09-5FFA-04BD-CC8D-DFA33067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C48AF-9487-A2E6-84DF-CDEEDA9F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2" y="2450596"/>
            <a:ext cx="2407832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DE TRABAJO BIM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83DDFEE-66AA-CCE8-4890-0BA3CF8CC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4C5EAB2-4DDD-3C51-AE4F-3F3E406D34F2}"/>
              </a:ext>
            </a:extLst>
          </p:cNvPr>
          <p:cNvSpPr txBox="1">
            <a:spLocks/>
          </p:cNvSpPr>
          <p:nvPr/>
        </p:nvSpPr>
        <p:spPr>
          <a:xfrm>
            <a:off x="5438735" y="424117"/>
            <a:ext cx="5822300" cy="998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MODELADO SE HA REALIZADO CON EL SOFTWARE REVIT, DIVIDIENDOLOS EN 5 ARCHIVOS VINCULADOS ENTRE ELLOS.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63FCBD-5873-663D-DF65-6FC71F186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46" y="2169006"/>
            <a:ext cx="671512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D2D52-F83B-EA8F-3B45-27A4E9FE3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CADCC-23DD-8325-5A73-282D45E5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2" y="2450596"/>
            <a:ext cx="2407832" cy="2105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DE TRABAJO BIM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0F0E230-6FDC-2142-7F2E-72D550AC2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A2FEDF3-A007-F69B-04AE-BE89357BB252}"/>
              </a:ext>
            </a:extLst>
          </p:cNvPr>
          <p:cNvSpPr txBox="1">
            <a:spLocks/>
          </p:cNvSpPr>
          <p:nvPr/>
        </p:nvSpPr>
        <p:spPr>
          <a:xfrm>
            <a:off x="4666796" y="309347"/>
            <a:ext cx="5822300" cy="778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 MODELOS SE EXPORTAN A OTROS PROGRAMAS PARA: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43CD94E-1302-169D-F8C7-3E69B3462930}"/>
              </a:ext>
            </a:extLst>
          </p:cNvPr>
          <p:cNvSpPr txBox="1">
            <a:spLocks/>
          </p:cNvSpPr>
          <p:nvPr/>
        </p:nvSpPr>
        <p:spPr>
          <a:xfrm>
            <a:off x="4666796" y="1108559"/>
            <a:ext cx="5822300" cy="998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DETECCIÓN DE COLISIONES Y VISUALIZACIÓN EN OBRA: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BD7912-6698-BAEB-CB97-4C627C2BF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81" y="2240031"/>
            <a:ext cx="1205820" cy="1244999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D03F833A-886A-F77D-0390-C630D93FE24F}"/>
              </a:ext>
            </a:extLst>
          </p:cNvPr>
          <p:cNvSpPr/>
          <p:nvPr/>
        </p:nvSpPr>
        <p:spPr>
          <a:xfrm>
            <a:off x="7295277" y="263858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21F6FA1-4373-16BF-DD9C-C6C481524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428" y="2248416"/>
            <a:ext cx="1194716" cy="1266310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2B5DAD1-8616-D16C-E106-E0A39CF7B28F}"/>
              </a:ext>
            </a:extLst>
          </p:cNvPr>
          <p:cNvSpPr txBox="1">
            <a:spLocks/>
          </p:cNvSpPr>
          <p:nvPr/>
        </p:nvSpPr>
        <p:spPr>
          <a:xfrm>
            <a:off x="4666795" y="3616875"/>
            <a:ext cx="7287079" cy="998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GESTIÓN, VISUALIZACIÓN  Y TRATAMIENTO DE DATOS: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F77846C-CB9B-81AB-69F5-153000CD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422" y="4948075"/>
            <a:ext cx="1040498" cy="1074305"/>
          </a:xfrm>
          <a:prstGeom prst="rect">
            <a:avLst/>
          </a:prstGeom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444A2974-49C0-91F3-BDAE-00DDBE0DE89C}"/>
              </a:ext>
            </a:extLst>
          </p:cNvPr>
          <p:cNvSpPr/>
          <p:nvPr/>
        </p:nvSpPr>
        <p:spPr>
          <a:xfrm>
            <a:off x="5774818" y="515592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BBCFB63-368C-E56B-9252-78B3C638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930" y="4948075"/>
            <a:ext cx="1695350" cy="88672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1276A1-E8F1-8CAB-1316-CE55A073D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096" y="5072571"/>
            <a:ext cx="1958896" cy="712326"/>
          </a:xfrm>
          <a:prstGeom prst="rect">
            <a:avLst/>
          </a:prstGeom>
        </p:spPr>
      </p:pic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FC1592E0-CFC2-2740-EE18-33653E476A36}"/>
              </a:ext>
            </a:extLst>
          </p:cNvPr>
          <p:cNvSpPr/>
          <p:nvPr/>
        </p:nvSpPr>
        <p:spPr>
          <a:xfrm>
            <a:off x="8741984" y="515592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CCC8F-85E5-4718-4FDC-7B1D5346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2B0795-2213-EC1A-5CDA-A42AFB51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858" y="506351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VISTA 3D DE INSTALACIONES Y DE EDIFICIO COMPLETO</a:t>
            </a:r>
          </a:p>
        </p:txBody>
      </p:sp>
      <p:pic>
        <p:nvPicPr>
          <p:cNvPr id="10" name="Imagen 9" descr="Un circuito electrónico&#10;&#10;El contenido generado por IA puede ser incorrecto.">
            <a:extLst>
              <a:ext uri="{FF2B5EF4-FFF2-40B4-BE49-F238E27FC236}">
                <a16:creationId xmlns:a16="http://schemas.microsoft.com/office/drawing/2014/main" id="{ED4E9142-F948-0937-D627-EC645BCF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8" y="2306756"/>
            <a:ext cx="5431536" cy="3774917"/>
          </a:xfrm>
          <a:prstGeom prst="rect">
            <a:avLst/>
          </a:prstGeom>
        </p:spPr>
      </p:pic>
      <p:pic>
        <p:nvPicPr>
          <p:cNvPr id="8" name="Imagen 7" descr="Diagrama, Dibujo de ingeniería&#10;&#10;El contenido generado por IA puede ser incorrecto.">
            <a:extLst>
              <a:ext uri="{FF2B5EF4-FFF2-40B4-BE49-F238E27FC236}">
                <a16:creationId xmlns:a16="http://schemas.microsoft.com/office/drawing/2014/main" id="{6A3A8FE8-231A-0260-D250-02933A089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08" y="2369637"/>
            <a:ext cx="5431536" cy="363912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CBCBF7E-22B0-8C1B-1BFB-37926A0E7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61" y="294295"/>
            <a:ext cx="1474673" cy="5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1382</TotalTime>
  <Words>235</Words>
  <Application>Microsoft Office PowerPoint</Application>
  <PresentationFormat>Panorámica</PresentationFormat>
  <Paragraphs>35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2013 - Tema de 2022</vt:lpstr>
      <vt:lpstr>Instalaciones Zara Comercial</vt:lpstr>
      <vt:lpstr>DISEÑO DE EDIFICIO (exterior)</vt:lpstr>
      <vt:lpstr>DISEÑO DE EDIFICIO (interior)</vt:lpstr>
      <vt:lpstr>DATOS DEL EDIFICIO:</vt:lpstr>
      <vt:lpstr>DATOS OBTENIDOS DE MODELADO BIM:</vt:lpstr>
      <vt:lpstr>ESTADO OBRA A 27 DE JULIO 2025 (FECHA FINALIZACIÓN SEPTIEMBRE 2025)</vt:lpstr>
      <vt:lpstr>FLUJO DE TRABAJO BIM</vt:lpstr>
      <vt:lpstr>FLUJO DE TRABAJO BIM</vt:lpstr>
      <vt:lpstr>VISTA 3D DE INSTALACIONES Y DE EDIFICIO COMPLETO</vt:lpstr>
      <vt:lpstr>INSTALACIONES DE CUBIERTA</vt:lpstr>
      <vt:lpstr>INSTALACIONES PLANTA TIPO</vt:lpstr>
      <vt:lpstr>VISTA SUPERIOR EDIFICIO</vt:lpstr>
      <vt:lpstr>DETALLE DE SALA DE BOMBAS NORTE</vt:lpstr>
      <vt:lpstr>ZONA DE PRODUCCIÓN EN CUBIERTA CON EQUIPOS DAIKIN: -5 MÁQUINAS POLIVALENTES -2 ENFRIADORAS </vt:lpstr>
      <vt:lpstr>VISTA 3D DE EQUIPOS DE PRODUCCIÓN DAIKIN</vt:lpstr>
      <vt:lpstr>EL PROYECTO DEL EDIFICIO HA SIDO DISEÑADO CON LOS PARÁMETROS NECESARIOS PARA LA OBTENCIÓN DE LA CERTIFICACIÓN LEED PLATINUM</vt:lpstr>
      <vt:lpstr>MUCHAS GRACIAS A TODO EL EQUIPO QUE HA HECHO ESTE PROYECTO POSIBLE.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Edificio punto com.</dc:title>
  <dc:creator>tecnicos</dc:creator>
  <cp:lastModifiedBy>Juan Ramón García</cp:lastModifiedBy>
  <cp:revision>18</cp:revision>
  <dcterms:created xsi:type="dcterms:W3CDTF">2021-09-23T15:03:32Z</dcterms:created>
  <dcterms:modified xsi:type="dcterms:W3CDTF">2025-06-29T20:38:03Z</dcterms:modified>
</cp:coreProperties>
</file>